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4356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50D5951-51FE-4901-8259-9948F9E575BB}">
          <p14:sldIdLst>
            <p14:sldId id="4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95407" autoAdjust="0"/>
  </p:normalViewPr>
  <p:slideViewPr>
    <p:cSldViewPr snapToGrid="0" snapToObjects="1">
      <p:cViewPr varScale="1">
        <p:scale>
          <a:sx n="72" d="100"/>
          <a:sy n="72" d="100"/>
        </p:scale>
        <p:origin x="88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58333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970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18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21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19076" y="69729"/>
            <a:ext cx="8943974" cy="635016"/>
          </a:xfrm>
          <a:prstGeom prst="rect">
            <a:avLst/>
          </a:prstGeom>
          <a:noFill/>
        </p:spPr>
        <p:txBody>
          <a:bodyPr/>
          <a:lstStyle>
            <a:defPPr>
              <a:defRPr lang="es-MX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Construcción del PSV Entronque Benjamín Hill – Costerita.</a:t>
            </a:r>
          </a:p>
        </p:txBody>
      </p:sp>
      <p:sp>
        <p:nvSpPr>
          <p:cNvPr id="14" name="20 Rectángulo"/>
          <p:cNvSpPr>
            <a:spLocks noChangeArrowheads="1"/>
          </p:cNvSpPr>
          <p:nvPr/>
        </p:nvSpPr>
        <p:spPr bwMode="auto">
          <a:xfrm>
            <a:off x="6402663" y="4164496"/>
            <a:ext cx="4172137" cy="209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7522" tIns="58761" rIns="117522" bIns="58761" anchor="t">
            <a:spAutoFit/>
          </a:bodyPr>
          <a:lstStyle/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7938" marR="0" lvl="1" indent="0" algn="just" defTabSz="188913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Ahorro en tiempo: 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5 minutos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Población beneficiada: 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905,265 habitantes del municipio de Culiacán.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/>
              <a:ea typeface="+mn-ea"/>
              <a:cs typeface="+mn-cs"/>
            </a:endParaRP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Empleos directos: 260 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/>
                <a:ea typeface="+mn-ea"/>
                <a:cs typeface="+mn-cs"/>
              </a:rPr>
              <a:t>Indirectos: 1,038.</a:t>
            </a:r>
          </a:p>
          <a:p>
            <a:pPr marL="171450" marR="0" lvl="1" indent="-171450" algn="just" defTabSz="2180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24 Rectángulo"/>
          <p:cNvSpPr>
            <a:spLocks noChangeArrowheads="1"/>
          </p:cNvSpPr>
          <p:nvPr/>
        </p:nvSpPr>
        <p:spPr bwMode="auto">
          <a:xfrm>
            <a:off x="413412" y="572767"/>
            <a:ext cx="5522064" cy="116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104775" marR="0" lvl="1" indent="-104775" algn="just" defTabSz="218062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1450" marR="0" lvl="1" indent="-171450" algn="just" defTabSz="218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Arial" pitchFamily="34"/>
              </a:rPr>
              <a:t>Construcción del Paso Superior Vehicular Benjamín Hill – Costerita km 6+940 con tres claros alojando 4 carriles de circulación, incluye terraplenes de acceso y calles laterales sobre el Libramiento Sur de Culiacán. </a:t>
            </a:r>
          </a:p>
        </p:txBody>
      </p:sp>
      <p:graphicFrame>
        <p:nvGraphicFramePr>
          <p:cNvPr id="24" name="Tabla 10">
            <a:extLst>
              <a:ext uri="{FF2B5EF4-FFF2-40B4-BE49-F238E27FC236}">
                <a16:creationId xmlns:a16="http://schemas.microsoft.com/office/drawing/2014/main" id="{2ED589F3-6FB5-44FE-80DC-7B65782B42BB}"/>
              </a:ext>
            </a:extLst>
          </p:cNvPr>
          <p:cNvGraphicFramePr>
            <a:graphicFrameLocks noGrp="1"/>
          </p:cNvGraphicFramePr>
          <p:nvPr/>
        </p:nvGraphicFramePr>
        <p:xfrm>
          <a:off x="2051922" y="3987992"/>
          <a:ext cx="2638425" cy="8605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47801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1190624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físico: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latin typeface="Montserrat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kern="0" dirty="0">
                          <a:solidFill>
                            <a:srgbClr val="000000"/>
                          </a:solidFill>
                          <a:latin typeface="Montserrat"/>
                        </a:rPr>
                        <a:t>Avance financiero: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2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100 %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7F23F494-1108-4620-BCCC-FF749B9BE0B0}"/>
              </a:ext>
            </a:extLst>
          </p:cNvPr>
          <p:cNvGraphicFramePr>
            <a:graphicFrameLocks noGrp="1"/>
          </p:cNvGraphicFramePr>
          <p:nvPr/>
        </p:nvGraphicFramePr>
        <p:xfrm>
          <a:off x="1246164" y="4962551"/>
          <a:ext cx="4370292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5183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218462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17096450001</a:t>
                      </a:r>
                    </a:p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(Calendario</a:t>
                      </a:r>
                      <a:r>
                        <a:rPr lang="es-MX" sz="800" b="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 Concluido</a:t>
                      </a: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)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8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1201640" y="1793440"/>
          <a:ext cx="4266648" cy="2080528"/>
        </p:xfrm>
        <a:graphic>
          <a:graphicData uri="http://schemas.openxmlformats.org/drawingml/2006/table">
            <a:tbl>
              <a:tblPr/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NOV-2017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2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MAY-2019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61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130.6 MDP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(mdp)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130.6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24794"/>
                  </a:ext>
                </a:extLst>
              </a:tr>
              <a:tr h="32761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3429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6700217" y="860018"/>
            <a:ext cx="4866472" cy="3400897"/>
            <a:chOff x="6700217" y="860018"/>
            <a:chExt cx="4609824" cy="3184925"/>
          </a:xfrm>
        </p:grpSpPr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83FAB6C6-5DB6-4092-95A2-31614648A363}"/>
                </a:ext>
              </a:extLst>
            </p:cNvPr>
            <p:cNvGrpSpPr/>
            <p:nvPr/>
          </p:nvGrpSpPr>
          <p:grpSpPr>
            <a:xfrm>
              <a:off x="6700217" y="860018"/>
              <a:ext cx="4609824" cy="3184925"/>
              <a:chOff x="4797277" y="1066800"/>
              <a:chExt cx="4229893" cy="2716287"/>
            </a:xfrm>
          </p:grpSpPr>
          <p:pic>
            <p:nvPicPr>
              <p:cNvPr id="54" name="Imagen 53" descr="C:\Users\csalcido\Desktop\ENRIQUE MILLAN\TRABAJOS DIVERSOS\PSV BENJAMIN HILL\benjamin hill PROPUESTA.jpg">
                <a:extLst>
                  <a:ext uri="{FF2B5EF4-FFF2-40B4-BE49-F238E27FC236}">
                    <a16:creationId xmlns:a16="http://schemas.microsoft.com/office/drawing/2014/main" id="{640BBD11-CAF5-4CC7-A5C5-4ABF35E1CEC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277" y="1066800"/>
                <a:ext cx="4229893" cy="27162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92F52537-9D10-4044-B36F-1040D621789D}"/>
                  </a:ext>
                </a:extLst>
              </p:cNvPr>
              <p:cNvSpPr/>
              <p:nvPr/>
            </p:nvSpPr>
            <p:spPr>
              <a:xfrm>
                <a:off x="7161120" y="3352681"/>
                <a:ext cx="280987" cy="246221"/>
              </a:xfrm>
              <a:prstGeom prst="ellipse">
                <a:avLst/>
              </a:prstGeom>
              <a:solidFill>
                <a:schemeClr val="accent1">
                  <a:alpha val="8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ángulo: esquinas redondeadas 21">
                <a:extLst>
                  <a:ext uri="{FF2B5EF4-FFF2-40B4-BE49-F238E27FC236}">
                    <a16:creationId xmlns:a16="http://schemas.microsoft.com/office/drawing/2014/main" id="{82CB12DF-8A14-4B41-9EB8-4ECDEB2D7BB0}"/>
                  </a:ext>
                </a:extLst>
              </p:cNvPr>
              <p:cNvSpPr/>
              <p:nvPr/>
            </p:nvSpPr>
            <p:spPr>
              <a:xfrm>
                <a:off x="7668637" y="3418562"/>
                <a:ext cx="1238684" cy="222559"/>
              </a:xfrm>
              <a:prstGeom prst="round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PSV Entronque Benjamín Hill - Costerita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6D632E0-57CD-FF1B-5A2F-A28661E4ECFD}"/>
                </a:ext>
              </a:extLst>
            </p:cNvPr>
            <p:cNvGrpSpPr/>
            <p:nvPr/>
          </p:nvGrpSpPr>
          <p:grpSpPr>
            <a:xfrm>
              <a:off x="10166732" y="860018"/>
              <a:ext cx="1140862" cy="639181"/>
              <a:chOff x="6865406" y="3582889"/>
              <a:chExt cx="1151949" cy="639181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E7FCD8D6-2C83-B0ED-6C9F-93B599915BCD}"/>
                  </a:ext>
                </a:extLst>
              </p:cNvPr>
              <p:cNvSpPr/>
              <p:nvPr/>
            </p:nvSpPr>
            <p:spPr>
              <a:xfrm>
                <a:off x="6865406" y="3582889"/>
                <a:ext cx="1151949" cy="6391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3DEC2421-2A5C-AD85-9039-434205680275}"/>
                  </a:ext>
                </a:extLst>
              </p:cNvPr>
              <p:cNvGrpSpPr/>
              <p:nvPr/>
            </p:nvGrpSpPr>
            <p:grpSpPr>
              <a:xfrm>
                <a:off x="6906292" y="3599630"/>
                <a:ext cx="1072479" cy="585710"/>
                <a:chOff x="8219902" y="3502074"/>
                <a:chExt cx="780949" cy="341631"/>
              </a:xfrm>
            </p:grpSpPr>
            <p:sp>
              <p:nvSpPr>
                <p:cNvPr id="16" name="Rectángulo 15">
                  <a:extLst>
                    <a:ext uri="{FF2B5EF4-FFF2-40B4-BE49-F238E27FC236}">
                      <a16:creationId xmlns:a16="http://schemas.microsoft.com/office/drawing/2014/main" id="{52CE3338-C880-C83D-EFA4-3DD0601C3CF6}"/>
                    </a:ext>
                  </a:extLst>
                </p:cNvPr>
                <p:cNvSpPr/>
                <p:nvPr/>
              </p:nvSpPr>
              <p:spPr>
                <a:xfrm>
                  <a:off x="8219903" y="3502074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SIMBOLOGÍA</a:t>
                  </a:r>
                </a:p>
              </p:txBody>
            </p:sp>
            <p:sp>
              <p:nvSpPr>
                <p:cNvPr id="18" name="Rectángulo redondeado 34">
                  <a:extLst>
                    <a:ext uri="{FF2B5EF4-FFF2-40B4-BE49-F238E27FC236}">
                      <a16:creationId xmlns:a16="http://schemas.microsoft.com/office/drawing/2014/main" id="{95B2F08D-C6D5-2AAA-1F5F-5F1E1509402C}"/>
                    </a:ext>
                  </a:extLst>
                </p:cNvPr>
                <p:cNvSpPr/>
                <p:nvPr/>
              </p:nvSpPr>
              <p:spPr>
                <a:xfrm>
                  <a:off x="8219902" y="3567579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D3C51CFB-683A-7FE4-4BF9-20EBE90A1D7F}"/>
                    </a:ext>
                  </a:extLst>
                </p:cNvPr>
                <p:cNvSpPr/>
                <p:nvPr/>
              </p:nvSpPr>
              <p:spPr>
                <a:xfrm>
                  <a:off x="8300841" y="3583826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A0DAB689-F331-DA8D-D812-6DF8DE46E921}"/>
                    </a:ext>
                  </a:extLst>
                </p:cNvPr>
                <p:cNvSpPr/>
                <p:nvPr/>
              </p:nvSpPr>
              <p:spPr>
                <a:xfrm>
                  <a:off x="8238729" y="3652370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4BEF79AD-1172-5D5C-EAD2-F486C23DBE42}"/>
                    </a:ext>
                  </a:extLst>
                </p:cNvPr>
                <p:cNvSpPr/>
                <p:nvPr/>
              </p:nvSpPr>
              <p:spPr>
                <a:xfrm>
                  <a:off x="8238729" y="3720070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7CAC50EC-B83F-2D9F-A7B2-9A32F2318414}"/>
                    </a:ext>
                  </a:extLst>
                </p:cNvPr>
                <p:cNvSpPr/>
                <p:nvPr/>
              </p:nvSpPr>
              <p:spPr>
                <a:xfrm>
                  <a:off x="8238729" y="3792646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F6F60101-AC68-D185-5DD9-A662972CD8EE}"/>
                    </a:ext>
                  </a:extLst>
                </p:cNvPr>
                <p:cNvSpPr/>
                <p:nvPr/>
              </p:nvSpPr>
              <p:spPr>
                <a:xfrm>
                  <a:off x="8402444" y="3573220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0B9F9E93-E083-F965-67D8-34A61B4FA6E1}"/>
                    </a:ext>
                  </a:extLst>
                </p:cNvPr>
                <p:cNvSpPr/>
                <p:nvPr/>
              </p:nvSpPr>
              <p:spPr>
                <a:xfrm>
                  <a:off x="8400483" y="3644718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F1D1252E-110C-A794-9A98-655E39C13E97}"/>
                    </a:ext>
                  </a:extLst>
                </p:cNvPr>
                <p:cNvSpPr/>
                <p:nvPr/>
              </p:nvSpPr>
              <p:spPr>
                <a:xfrm>
                  <a:off x="8401514" y="3710869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28" name="Rectángulo 27">
                  <a:extLst>
                    <a:ext uri="{FF2B5EF4-FFF2-40B4-BE49-F238E27FC236}">
                      <a16:creationId xmlns:a16="http://schemas.microsoft.com/office/drawing/2014/main" id="{207A12DF-1AFA-70B9-1E50-B520B1C29E14}"/>
                    </a:ext>
                  </a:extLst>
                </p:cNvPr>
                <p:cNvSpPr/>
                <p:nvPr/>
              </p:nvSpPr>
              <p:spPr>
                <a:xfrm>
                  <a:off x="8401427" y="3781150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  <p:sp>
          <p:nvSpPr>
            <p:cNvPr id="2" name="Elipse 1"/>
            <p:cNvSpPr/>
            <p:nvPr/>
          </p:nvSpPr>
          <p:spPr>
            <a:xfrm>
              <a:off x="9276382" y="3540280"/>
              <a:ext cx="306225" cy="28870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Elipse 28"/>
            <p:cNvSpPr/>
            <p:nvPr/>
          </p:nvSpPr>
          <p:spPr>
            <a:xfrm>
              <a:off x="9289873" y="3540279"/>
              <a:ext cx="306225" cy="288701"/>
            </a:xfrm>
            <a:prstGeom prst="ellipse">
              <a:avLst/>
            </a:prstGeom>
            <a:noFill/>
            <a:ln w="412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25425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2901</TotalTime>
  <Words>170</Words>
  <Application>Microsoft Office PowerPoint</Application>
  <PresentationFormat>Panorámica</PresentationFormat>
  <Paragraphs>56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Wingdings</vt:lpstr>
      <vt:lpstr>Montserrat SemiBold</vt:lpstr>
      <vt:lpstr>Montserrat</vt:lpstr>
      <vt:lpstr>Arial</vt:lpstr>
      <vt:lpstr>Calibri</vt:lpstr>
      <vt:lpstr>4_Tema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175</cp:revision>
  <cp:lastPrinted>2023-03-16T01:04:54Z</cp:lastPrinted>
  <dcterms:created xsi:type="dcterms:W3CDTF">2018-12-04T03:27:02Z</dcterms:created>
  <dcterms:modified xsi:type="dcterms:W3CDTF">2023-05-23T18:07:30Z</dcterms:modified>
</cp:coreProperties>
</file>